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76"/>
  </p:notesMasterIdLst>
  <p:sldIdLst>
    <p:sldId id="256" r:id="rId3"/>
    <p:sldId id="417" r:id="rId4"/>
    <p:sldId id="418"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7" r:id="rId18"/>
    <p:sldId id="438" r:id="rId19"/>
    <p:sldId id="431" r:id="rId20"/>
    <p:sldId id="432" r:id="rId21"/>
    <p:sldId id="435" r:id="rId22"/>
    <p:sldId id="436"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9" r:id="rId42"/>
    <p:sldId id="460" r:id="rId43"/>
    <p:sldId id="461" r:id="rId44"/>
    <p:sldId id="462" r:id="rId45"/>
    <p:sldId id="463" r:id="rId46"/>
    <p:sldId id="464" r:id="rId47"/>
    <p:sldId id="466" r:id="rId48"/>
    <p:sldId id="468" r:id="rId49"/>
    <p:sldId id="469" r:id="rId50"/>
    <p:sldId id="471" r:id="rId51"/>
    <p:sldId id="473" r:id="rId52"/>
    <p:sldId id="474" r:id="rId53"/>
    <p:sldId id="475" r:id="rId54"/>
    <p:sldId id="476" r:id="rId55"/>
    <p:sldId id="477" r:id="rId56"/>
    <p:sldId id="478"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278" r:id="rId7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7284" autoAdjust="0"/>
  </p:normalViewPr>
  <p:slideViewPr>
    <p:cSldViewPr snapToGrid="0" snapToObjects="1">
      <p:cViewPr varScale="1">
        <p:scale>
          <a:sx n="100" d="100"/>
          <a:sy n="100" d="100"/>
        </p:scale>
        <p:origin x="-752"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a:lstStyle/>
          <a:p>
            <a:pPr marL="457158" lvl="1"/>
            <a:endParaRPr lang="en-US" dirty="0" smtClean="0"/>
          </a:p>
        </p:txBody>
      </p:sp>
    </p:spTree>
    <p:extLst>
      <p:ext uri="{BB962C8B-B14F-4D97-AF65-F5344CB8AC3E}">
        <p14:creationId xmlns:p14="http://schemas.microsoft.com/office/powerpoint/2010/main" val="1974204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a:t>DEA,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59</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62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63</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64</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0876" y="686430"/>
            <a:ext cx="3692769" cy="208290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664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6152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6182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png"/><Relationship Id="rId21"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4.png"/><Relationship Id="rId13"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2.png"/><Relationship Id="rId10"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g"/><Relationship Id="rId18" Type="http://schemas.openxmlformats.org/officeDocument/2006/relationships/image" Target="../media/image21.jp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9" Type="http://schemas.openxmlformats.org/officeDocument/2006/relationships/image" Target="../media/image94.png"/><Relationship Id="rId20" Type="http://schemas.openxmlformats.org/officeDocument/2006/relationships/image" Target="../media/image84.png"/><Relationship Id="rId21" Type="http://schemas.openxmlformats.org/officeDocument/2006/relationships/image" Target="../media/image101.png"/><Relationship Id="rId22" Type="http://schemas.openxmlformats.org/officeDocument/2006/relationships/image" Target="../media/image102.png"/><Relationship Id="rId10" Type="http://schemas.openxmlformats.org/officeDocument/2006/relationships/image" Target="../media/image67.png"/><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0.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s>
</file>

<file path=ppt/slides/_rels/slide33.xml.rels><?xml version="1.0" encoding="UTF-8" standalone="yes"?>
<Relationships xmlns="http://schemas.openxmlformats.org/package/2006/relationships"><Relationship Id="rId9" Type="http://schemas.openxmlformats.org/officeDocument/2006/relationships/image" Target="../media/image91.png"/><Relationship Id="rId20" Type="http://schemas.openxmlformats.org/officeDocument/2006/relationships/image" Target="../media/image114.png"/><Relationship Id="rId21" Type="http://schemas.openxmlformats.org/officeDocument/2006/relationships/image" Target="../media/image115.png"/><Relationship Id="rId10" Type="http://schemas.openxmlformats.org/officeDocument/2006/relationships/image" Target="../media/image92.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s>
</file>

<file path=ppt/slides/_rels/slide34.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9.png"/><Relationship Id="rId14" Type="http://schemas.openxmlformats.org/officeDocument/2006/relationships/image" Target="../media/image88.png"/><Relationship Id="rId15" Type="http://schemas.openxmlformats.org/officeDocument/2006/relationships/image" Target="../media/image98.png"/><Relationship Id="rId16" Type="http://schemas.openxmlformats.org/officeDocument/2006/relationships/image" Target="../media/image100.png"/><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67.png"/><Relationship Id="rId10"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5.png"/><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22.png"/><Relationship Id="rId9"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0.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4.png"/><Relationship Id="rId9" Type="http://schemas.openxmlformats.org/officeDocument/2006/relationships/image" Target="../media/image135.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7.jpeg"/></Relationships>
</file>

<file path=ppt/slides/_rels/slide56.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png"/><Relationship Id="rId21"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0.tiff"/><Relationship Id="rId4" Type="http://schemas.openxmlformats.org/officeDocument/2006/relationships/image" Target="../media/image141.png"/><Relationship Id="rId1" Type="http://schemas.openxmlformats.org/officeDocument/2006/relationships/slideLayout" Target="../slideLayouts/slideLayout15.xml"/><Relationship Id="rId2" Type="http://schemas.openxmlformats.org/officeDocument/2006/relationships/image" Target="../media/image1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2.emf"/></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9.png"/></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6"/>
          <p:cNvSpPr>
            <a:spLocks/>
          </p:cNvSpPr>
          <p:nvPr/>
        </p:nvSpPr>
        <p:spPr bwMode="gray">
          <a:xfrm>
            <a:off x="3993663" y="220771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0" name="Text Box 29"/>
          <p:cNvSpPr txBox="1">
            <a:spLocks noChangeArrowheads="1"/>
          </p:cNvSpPr>
          <p:nvPr/>
        </p:nvSpPr>
        <p:spPr bwMode="gray">
          <a:xfrm>
            <a:off x="4808482" y="3197017"/>
            <a:ext cx="136684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Spring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Cloud</a:t>
            </a: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21" name="Freeform 62"/>
          <p:cNvSpPr>
            <a:spLocks/>
          </p:cNvSpPr>
          <p:nvPr/>
        </p:nvSpPr>
        <p:spPr bwMode="gray">
          <a:xfrm flipH="1">
            <a:off x="2776885" y="220771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2" name="Freeform 63"/>
          <p:cNvSpPr>
            <a:spLocks/>
          </p:cNvSpPr>
          <p:nvPr/>
        </p:nvSpPr>
        <p:spPr bwMode="gray">
          <a:xfrm flipV="1">
            <a:off x="3993663" y="9220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3" name="Freeform 64"/>
          <p:cNvSpPr>
            <a:spLocks/>
          </p:cNvSpPr>
          <p:nvPr/>
        </p:nvSpPr>
        <p:spPr bwMode="gray">
          <a:xfrm flipH="1" flipV="1">
            <a:off x="2763237" y="9220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24" name="Group 69"/>
          <p:cNvGrpSpPr>
            <a:grpSpLocks/>
          </p:cNvGrpSpPr>
          <p:nvPr/>
        </p:nvGrpSpPr>
        <p:grpSpPr bwMode="auto">
          <a:xfrm>
            <a:off x="2771174" y="922031"/>
            <a:ext cx="3409145" cy="3473351"/>
            <a:chOff x="-199" y="1185"/>
            <a:chExt cx="2761" cy="2813"/>
          </a:xfrm>
        </p:grpSpPr>
        <p:sp>
          <p:nvSpPr>
            <p:cNvPr id="25" name="Freeform 65"/>
            <p:cNvSpPr>
              <a:spLocks/>
            </p:cNvSpPr>
            <p:nvPr/>
          </p:nvSpPr>
          <p:spPr bwMode="gray">
            <a:xfrm>
              <a:off x="791"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6" name="Freeform 66"/>
            <p:cNvSpPr>
              <a:spLocks/>
            </p:cNvSpPr>
            <p:nvPr/>
          </p:nvSpPr>
          <p:spPr bwMode="gray">
            <a:xfrm flipH="1">
              <a:off x="-199"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7" name="Freeform 67"/>
            <p:cNvSpPr>
              <a:spLocks/>
            </p:cNvSpPr>
            <p:nvPr/>
          </p:nvSpPr>
          <p:spPr bwMode="gray">
            <a:xfrm flipV="1">
              <a:off x="791"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28" name="Freeform 68"/>
            <p:cNvSpPr>
              <a:spLocks/>
            </p:cNvSpPr>
            <p:nvPr/>
          </p:nvSpPr>
          <p:spPr bwMode="gray">
            <a:xfrm flipH="1" flipV="1">
              <a:off x="-199"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29" name="Text Box 29"/>
          <p:cNvSpPr txBox="1">
            <a:spLocks noChangeArrowheads="1"/>
          </p:cNvSpPr>
          <p:nvPr/>
        </p:nvSpPr>
        <p:spPr bwMode="gray">
          <a:xfrm>
            <a:off x="2970538" y="1485613"/>
            <a:ext cx="1243393"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BDS</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30" name="Text Box 29"/>
          <p:cNvSpPr txBox="1">
            <a:spLocks noChangeArrowheads="1"/>
          </p:cNvSpPr>
          <p:nvPr/>
        </p:nvSpPr>
        <p:spPr bwMode="gray">
          <a:xfrm>
            <a:off x="4916972" y="1534996"/>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Pivotal</a:t>
            </a:r>
            <a:endParaRPr lang="en-US" dirty="0">
              <a:solidFill>
                <a:srgbClr val="FFFFFF"/>
              </a:solidFill>
              <a:uFillTx/>
            </a:endParaRP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Labs</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31" name="Text Box 29"/>
          <p:cNvSpPr txBox="1">
            <a:spLocks noChangeArrowheads="1"/>
          </p:cNvSpPr>
          <p:nvPr/>
        </p:nvSpPr>
        <p:spPr bwMode="gray">
          <a:xfrm>
            <a:off x="2970537" y="3280450"/>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PCF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Mobile</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50" name="Text Box 29"/>
          <p:cNvSpPr txBox="1">
            <a:spLocks noChangeArrowheads="1"/>
          </p:cNvSpPr>
          <p:nvPr/>
        </p:nvSpPr>
        <p:spPr bwMode="gray">
          <a:xfrm>
            <a:off x="3841980" y="2361127"/>
            <a:ext cx="1271775"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lang="en-US" sz="1400" kern="0" dirty="0" smtClean="0">
                <a:solidFill>
                  <a:srgbClr val="FFFFFF"/>
                </a:solidFill>
                <a:latin typeface="FreightSans Pro Medium"/>
                <a:cs typeface="FreightSans Pro Medium"/>
              </a:rPr>
              <a:t>Pivotal  Cloud Foundry</a:t>
            </a:r>
            <a:endParaRPr kumimoji="0" lang="en-US" sz="1400" i="0" u="none" strike="noStrike" kern="0" cap="none" spc="0" normalizeH="0" baseline="0" noProof="0" dirty="0" smtClean="0">
              <a:ln>
                <a:noFill/>
              </a:ln>
              <a:solidFill>
                <a:srgbClr val="FFFFFF"/>
              </a:solidFill>
              <a:effectLst/>
              <a:uLnTx/>
              <a:uFillTx/>
              <a:latin typeface="FreightSans Pro Medium"/>
              <a:cs typeface="FreightSans Pro Medium"/>
            </a:endParaRPr>
          </a:p>
        </p:txBody>
      </p:sp>
      <p:grpSp>
        <p:nvGrpSpPr>
          <p:cNvPr id="12" name="Group 11"/>
          <p:cNvGrpSpPr/>
          <p:nvPr/>
        </p:nvGrpSpPr>
        <p:grpSpPr>
          <a:xfrm>
            <a:off x="242738" y="1128594"/>
            <a:ext cx="8267805" cy="3172735"/>
            <a:chOff x="242738" y="1128594"/>
            <a:chExt cx="8267805" cy="3172735"/>
          </a:xfrm>
        </p:grpSpPr>
        <p:cxnSp>
          <p:nvCxnSpPr>
            <p:cNvPr id="3" name="Straight Connector 2"/>
            <p:cNvCxnSpPr>
              <a:endCxn id="31" idx="1"/>
            </p:cNvCxnSpPr>
            <p:nvPr/>
          </p:nvCxnSpPr>
          <p:spPr>
            <a:xfrm flipV="1">
              <a:off x="2009775" y="3640549"/>
              <a:ext cx="960762" cy="255454"/>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2" name="TextBox 31"/>
            <p:cNvSpPr txBox="1"/>
            <p:nvPr/>
          </p:nvSpPr>
          <p:spPr>
            <a:xfrm>
              <a:off x="242738" y="3770678"/>
              <a:ext cx="232038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 </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Mobile Services</a:t>
              </a:r>
            </a:p>
          </p:txBody>
        </p:sp>
        <p:sp>
          <p:nvSpPr>
            <p:cNvPr id="33" name="TextBox 32"/>
            <p:cNvSpPr txBox="1"/>
            <p:nvPr/>
          </p:nvSpPr>
          <p:spPr>
            <a:xfrm>
              <a:off x="6376542" y="3839666"/>
              <a:ext cx="198975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lang="en-US" sz="1200" b="1" dirty="0" smtClean="0">
                  <a:solidFill>
                    <a:srgbClr val="008881"/>
                  </a:solidFill>
                </a:rPr>
                <a:t>Cloud Native </a:t>
              </a:r>
            </a:p>
            <a:p>
              <a:pPr algn="ctr" rtl="0" latinLnBrk="1" hangingPunct="0"/>
              <a:r>
                <a:rPr lang="en-US" sz="1200" b="1" dirty="0" smtClean="0">
                  <a:solidFill>
                    <a:srgbClr val="008881"/>
                  </a:solidFill>
                </a:rPr>
                <a:t>Application Framework</a:t>
              </a:r>
            </a:p>
          </p:txBody>
        </p:sp>
        <p:cxnSp>
          <p:nvCxnSpPr>
            <p:cNvPr id="37" name="Straight Connector 36"/>
            <p:cNvCxnSpPr/>
            <p:nvPr/>
          </p:nvCxnSpPr>
          <p:spPr>
            <a:xfrm>
              <a:off x="5948223" y="3662042"/>
              <a:ext cx="796813" cy="339468"/>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8" name="TextBox 37"/>
            <p:cNvSpPr txBox="1"/>
            <p:nvPr/>
          </p:nvSpPr>
          <p:spPr>
            <a:xfrm>
              <a:off x="6446978" y="1128594"/>
              <a:ext cx="206356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Professional Services  for Agile, CI/CD</a:t>
              </a:r>
            </a:p>
          </p:txBody>
        </p:sp>
        <p:cxnSp>
          <p:nvCxnSpPr>
            <p:cNvPr id="39" name="Straight Connector 38"/>
            <p:cNvCxnSpPr/>
            <p:nvPr/>
          </p:nvCxnSpPr>
          <p:spPr>
            <a:xfrm flipV="1">
              <a:off x="5957625" y="1493861"/>
              <a:ext cx="787411" cy="48839"/>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0" name="TextBox 39"/>
            <p:cNvSpPr txBox="1"/>
            <p:nvPr/>
          </p:nvSpPr>
          <p:spPr>
            <a:xfrm>
              <a:off x="848293" y="1347686"/>
              <a:ext cx="156370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Data Services</a:t>
              </a:r>
            </a:p>
          </p:txBody>
        </p:sp>
        <p:cxnSp>
          <p:nvCxnSpPr>
            <p:cNvPr id="41" name="Straight Connector 40"/>
            <p:cNvCxnSpPr/>
            <p:nvPr/>
          </p:nvCxnSpPr>
          <p:spPr>
            <a:xfrm>
              <a:off x="2245360" y="1554480"/>
              <a:ext cx="725178" cy="41175"/>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
        <p:nvSpPr>
          <p:cNvPr id="34" name="Title 1"/>
          <p:cNvSpPr>
            <a:spLocks noGrp="1"/>
          </p:cNvSpPr>
          <p:nvPr>
            <p:ph type="title"/>
          </p:nvPr>
        </p:nvSpPr>
        <p:spPr>
          <a:xfrm>
            <a:off x="366712" y="325437"/>
            <a:ext cx="8410499" cy="460500"/>
          </a:xfrm>
        </p:spPr>
        <p:txBody>
          <a:bodyPr/>
          <a:lstStyle/>
          <a:p>
            <a:r>
              <a:rPr lang="en-US" sz="2800" dirty="0" smtClean="0">
                <a:solidFill>
                  <a:srgbClr val="2C95DD"/>
                </a:solidFill>
              </a:rPr>
              <a:t>Cloud Native Application Platform - Services</a:t>
            </a:r>
            <a:endParaRPr lang="en-US" sz="2800" dirty="0">
              <a:solidFill>
                <a:srgbClr val="F27C3A"/>
              </a:solidFill>
            </a:endParaRPr>
          </a:p>
        </p:txBody>
      </p:sp>
    </p:spTree>
    <p:extLst>
      <p:ext uri="{BB962C8B-B14F-4D97-AF65-F5344CB8AC3E}">
        <p14:creationId xmlns:p14="http://schemas.microsoft.com/office/powerpoint/2010/main" val="2689257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437021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13240189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26872728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cxnSp>
        <p:nvCxnSpPr>
          <p:cNvPr id="4" name="Shape 628"/>
          <p:cNvCxnSpPr/>
          <p:nvPr/>
        </p:nvCxnSpPr>
        <p:spPr>
          <a:xfrm>
            <a:off x="5314116" y="2140894"/>
            <a:ext cx="1310452" cy="1165097"/>
          </a:xfrm>
          <a:prstGeom prst="straightConnector1">
            <a:avLst/>
          </a:prstGeom>
          <a:noFill/>
          <a:ln w="12700" cap="flat" cmpd="sng">
            <a:solidFill>
              <a:schemeClr val="tx1">
                <a:lumMod val="60000"/>
                <a:lumOff val="40000"/>
              </a:schemeClr>
            </a:solidFill>
            <a:prstDash val="solid"/>
            <a:round/>
            <a:headEnd type="none" w="med" len="med"/>
            <a:tailEnd type="stealth" w="lg" len="lg"/>
          </a:ln>
        </p:spPr>
      </p:cxnSp>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12700" cap="flat" cmpd="sng">
            <a:solidFill>
              <a:srgbClr val="949494"/>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fontScale="92500"/>
          </a:bodyPr>
          <a:lstStyle/>
          <a:p>
            <a:pPr marL="0" marR="0" lvl="0" indent="0" algn="ctr" rtl="0">
              <a:lnSpc>
                <a:spcPct val="100000"/>
              </a:lnSpc>
              <a:spcBef>
                <a:spcPts val="0"/>
              </a:spcBef>
              <a:spcAft>
                <a:spcPts val="0"/>
              </a:spcAft>
              <a:buClr>
                <a:schemeClr val="lt2"/>
              </a:buClr>
              <a:buSzPct val="25000"/>
              <a:buFont typeface="Arial"/>
              <a:buNone/>
            </a:pPr>
            <a:r>
              <a:rPr lang="en-US" sz="1000" dirty="0">
                <a:solidFill>
                  <a:schemeClr val="tx1">
                    <a:lumMod val="60000"/>
                    <a:lumOff val="40000"/>
                  </a:schemeClr>
                </a:solidFill>
                <a:latin typeface="Arial"/>
                <a:ea typeface="Arial"/>
                <a:cs typeface="Arial"/>
                <a:sym typeface="Arial"/>
                <a:rtl val="0"/>
              </a:rPr>
              <a:t>C</a:t>
            </a:r>
            <a:r>
              <a:rPr lang="en-US" sz="1000" b="0" i="0" u="none" strike="noStrike" cap="none" baseline="0" dirty="0" smtClean="0">
                <a:solidFill>
                  <a:schemeClr val="tx1">
                    <a:lumMod val="60000"/>
                    <a:lumOff val="40000"/>
                  </a:schemeClr>
                </a:solidFill>
                <a:latin typeface="Arial"/>
                <a:ea typeface="Arial"/>
                <a:cs typeface="Arial"/>
                <a:sym typeface="Arial"/>
                <a:rtl val="0"/>
              </a:rPr>
              <a:t>reate</a:t>
            </a:r>
            <a:endParaRPr lang="en-US" sz="1000" b="0" i="0" u="none" strike="noStrike" cap="none" baseline="0" dirty="0">
              <a:solidFill>
                <a:schemeClr val="tx1">
                  <a:lumMod val="60000"/>
                  <a:lumOff val="40000"/>
                </a:schemeClr>
              </a:solidFill>
              <a:latin typeface="Arial"/>
              <a:ea typeface="Arial"/>
              <a:cs typeface="Arial"/>
              <a:sym typeface="Arial"/>
              <a:rtl val="0"/>
            </a:endParaRPr>
          </a:p>
        </p:txBody>
      </p:sp>
      <p:cxnSp>
        <p:nvCxnSpPr>
          <p:cNvPr id="21" name="Shape 631"/>
          <p:cNvCxnSpPr>
            <a:endCxn id="12" idx="2"/>
          </p:cNvCxnSpPr>
          <p:nvPr/>
        </p:nvCxnSpPr>
        <p:spPr>
          <a:xfrm rot="10800000" flipH="1">
            <a:off x="7064115" y="2144233"/>
            <a:ext cx="675000" cy="1146900"/>
          </a:xfrm>
          <a:prstGeom prst="straightConnector1">
            <a:avLst/>
          </a:prstGeom>
          <a:noFill/>
          <a:ln w="12700" cap="flat" cmpd="sng">
            <a:solidFill>
              <a:srgbClr val="949494"/>
            </a:solidFill>
            <a:prstDash val="solid"/>
            <a:round/>
            <a:headEnd type="none" w="med" len="med"/>
            <a:tailEnd type="stealth" w="lg" len="lg"/>
          </a:ln>
        </p:spPr>
      </p:cxnSp>
      <p:sp>
        <p:nvSpPr>
          <p:cNvPr id="22" name="Shape 632"/>
          <p:cNvSpPr txBox="1"/>
          <p:nvPr/>
        </p:nvSpPr>
        <p:spPr>
          <a:xfrm>
            <a:off x="6944810" y="2351050"/>
            <a:ext cx="633818" cy="246219"/>
          </a:xfrm>
          <a:prstGeom prst="rect">
            <a:avLst/>
          </a:prstGeom>
          <a:noFill/>
          <a:ln>
            <a:noFill/>
          </a:ln>
        </p:spPr>
        <p:txBody>
          <a:bodyPr lIns="91425" tIns="45700" rIns="91425" bIns="45700" anchor="t" anchorCtr="0">
            <a:normAutofit fontScale="92500"/>
          </a:bodyPr>
          <a:lstStyle/>
          <a:p>
            <a:pPr marL="0" marR="0" lvl="0" indent="0" algn="ctr" rtl="0">
              <a:lnSpc>
                <a:spcPct val="100000"/>
              </a:lnSpc>
              <a:spcBef>
                <a:spcPts val="0"/>
              </a:spcBef>
              <a:spcAft>
                <a:spcPts val="0"/>
              </a:spcAft>
              <a:buClr>
                <a:schemeClr val="lt2"/>
              </a:buClr>
              <a:buSzPct val="25000"/>
              <a:buFont typeface="Arial"/>
              <a:buNone/>
            </a:pPr>
            <a:r>
              <a:rPr lang="en-US" sz="1000" dirty="0">
                <a:solidFill>
                  <a:srgbClr val="949494"/>
                </a:solidFill>
                <a:latin typeface="Arial"/>
                <a:ea typeface="Arial"/>
                <a:cs typeface="Arial"/>
                <a:sym typeface="Arial"/>
                <a:rtl val="0"/>
              </a:rPr>
              <a:t>C</a:t>
            </a:r>
            <a:r>
              <a:rPr lang="en-US" sz="1000" b="0" i="0" u="none" strike="noStrike" cap="none" baseline="0" dirty="0" smtClean="0">
                <a:solidFill>
                  <a:srgbClr val="949494"/>
                </a:solidFill>
                <a:latin typeface="Arial"/>
                <a:ea typeface="Arial"/>
                <a:cs typeface="Arial"/>
                <a:sym typeface="Arial"/>
                <a:rtl val="0"/>
              </a:rPr>
              <a:t>onnect</a:t>
            </a:r>
            <a:endParaRPr lang="en-US" sz="1000" b="0" i="0" u="none" strike="noStrike" cap="none" baseline="0" dirty="0">
              <a:solidFill>
                <a:srgbClr val="949494"/>
              </a:solidFill>
              <a:latin typeface="Arial"/>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fontScale="92500"/>
          </a:bodyPr>
          <a:lstStyle/>
          <a:p>
            <a:pPr marL="0" marR="0" lvl="0" indent="0" algn="ctr" rtl="0">
              <a:lnSpc>
                <a:spcPct val="100000"/>
              </a:lnSpc>
              <a:spcBef>
                <a:spcPts val="0"/>
              </a:spcBef>
              <a:spcAft>
                <a:spcPts val="0"/>
              </a:spcAft>
              <a:buClr>
                <a:schemeClr val="lt2"/>
              </a:buClr>
              <a:buSzPct val="25000"/>
              <a:buFont typeface="Arial"/>
              <a:buNone/>
            </a:pPr>
            <a:r>
              <a:rPr lang="en-US" sz="1000" dirty="0">
                <a:solidFill>
                  <a:srgbClr val="949494"/>
                </a:solidFill>
                <a:latin typeface="Arial"/>
                <a:ea typeface="Arial"/>
                <a:cs typeface="Arial"/>
                <a:sym typeface="Arial"/>
                <a:rtl val="0"/>
              </a:rPr>
              <a:t>B</a:t>
            </a:r>
            <a:r>
              <a:rPr lang="en-US" sz="1000" b="0" i="0" u="none" strike="noStrike" cap="none" baseline="0" dirty="0" smtClean="0">
                <a:solidFill>
                  <a:srgbClr val="949494"/>
                </a:solidFill>
                <a:latin typeface="Arial"/>
                <a:ea typeface="Arial"/>
                <a:cs typeface="Arial"/>
                <a:sym typeface="Arial"/>
                <a:rtl val="0"/>
              </a:rPr>
              <a:t>ind</a:t>
            </a:r>
            <a:endParaRPr lang="en-US" sz="1000" b="0" i="0" u="none" strike="noStrike" cap="none" baseline="0" dirty="0">
              <a:solidFill>
                <a:srgbClr val="949494"/>
              </a:solidFill>
              <a:latin typeface="Arial"/>
              <a:ea typeface="Arial"/>
              <a:cs typeface="Arial"/>
              <a:sym typeface="Arial"/>
              <a:rtl val="0"/>
            </a:endParaRPr>
          </a:p>
        </p:txBody>
      </p:sp>
    </p:spTree>
    <p:extLst>
      <p:ext uri="{BB962C8B-B14F-4D97-AF65-F5344CB8AC3E}">
        <p14:creationId xmlns:p14="http://schemas.microsoft.com/office/powerpoint/2010/main" val="189873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50668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4130102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567478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chemeClr val="bg2"/>
                </a:solidFill>
              </a:rPr>
              <a:t>Pivotal BDS on PCF</a:t>
            </a:r>
          </a:p>
          <a:p>
            <a:pPr marL="285750" indent="-285750">
              <a:buFont typeface="Wingdings" charset="2"/>
              <a:buChar char="ü"/>
            </a:pPr>
            <a:r>
              <a:rPr lang="en-US" b="1" dirty="0" smtClean="0">
                <a:solidFill>
                  <a:schemeClr val="bg2"/>
                </a:solidFill>
              </a:rPr>
              <a:t>Production:</a:t>
            </a:r>
            <a:r>
              <a:rPr lang="en-US" dirty="0" smtClean="0">
                <a:solidFill>
                  <a:schemeClr val="bg2"/>
                </a:solidFill>
              </a:rPr>
              <a:t> </a:t>
            </a:r>
            <a:r>
              <a:rPr lang="en-US" dirty="0" err="1" smtClean="0">
                <a:solidFill>
                  <a:schemeClr val="bg2"/>
                </a:solidFill>
              </a:rPr>
              <a:t>RabbitMQ</a:t>
            </a:r>
            <a:r>
              <a:rPr lang="en-US" dirty="0" smtClean="0">
                <a:solidFill>
                  <a:schemeClr val="bg2"/>
                </a:solidFill>
              </a:rPr>
              <a:t>, </a:t>
            </a:r>
            <a:r>
              <a:rPr lang="en-US" dirty="0" err="1" smtClean="0">
                <a:solidFill>
                  <a:schemeClr val="bg2"/>
                </a:solidFill>
              </a:rPr>
              <a:t>Redis</a:t>
            </a:r>
            <a:r>
              <a:rPr lang="en-US" dirty="0" smtClean="0">
                <a:solidFill>
                  <a:schemeClr val="bg2"/>
                </a:solidFill>
              </a:rPr>
              <a:t>, </a:t>
            </a:r>
            <a:r>
              <a:rPr lang="en-US" dirty="0" err="1" smtClean="0">
                <a:solidFill>
                  <a:schemeClr val="bg2"/>
                </a:solidFill>
              </a:rPr>
              <a:t>GemFire</a:t>
            </a:r>
            <a:r>
              <a:rPr lang="en-US" dirty="0" smtClean="0">
                <a:solidFill>
                  <a:schemeClr val="bg2"/>
                </a:solidFill>
              </a:rPr>
              <a:t>/Geode</a:t>
            </a:r>
          </a:p>
          <a:p>
            <a:pPr marL="285750" indent="-285750">
              <a:buFont typeface="Wingdings" charset="2"/>
              <a:buChar char="ü"/>
            </a:pPr>
            <a:r>
              <a:rPr lang="en-US" b="1" dirty="0" smtClean="0">
                <a:solidFill>
                  <a:schemeClr val="bg2"/>
                </a:solidFill>
              </a:rPr>
              <a:t>Beta: </a:t>
            </a:r>
            <a:r>
              <a:rPr lang="en-US" dirty="0" err="1" smtClean="0">
                <a:solidFill>
                  <a:schemeClr val="bg2"/>
                </a:solidFill>
              </a:rPr>
              <a:t>PivotalHD</a:t>
            </a:r>
            <a:r>
              <a:rPr lang="en-US" dirty="0" smtClean="0">
                <a:solidFill>
                  <a:schemeClr val="bg2"/>
                </a:solidFill>
              </a:rPr>
              <a:t> (includes HAWQ), Spring XD</a:t>
            </a:r>
          </a:p>
        </p:txBody>
      </p:sp>
    </p:spTree>
    <p:extLst>
      <p:ext uri="{BB962C8B-B14F-4D97-AF65-F5344CB8AC3E}">
        <p14:creationId xmlns:p14="http://schemas.microsoft.com/office/powerpoint/2010/main" val="51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764339" y="1740810"/>
            <a:ext cx="4223443" cy="2196190"/>
          </a:xfrm>
          <a:prstGeom prst="rect">
            <a:avLst/>
          </a:prstGeom>
        </p:spPr>
      </p:pic>
    </p:spTree>
    <p:extLst>
      <p:ext uri="{BB962C8B-B14F-4D97-AF65-F5344CB8AC3E}">
        <p14:creationId xmlns:p14="http://schemas.microsoft.com/office/powerpoint/2010/main" val="1839974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000000"/>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000000"/>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000000"/>
                    </a:solidFill>
                    <a:latin typeface="Arial"/>
                    <a:ea typeface="Arial"/>
                    <a:cs typeface="Arial"/>
                    <a:sym typeface="Arial"/>
                    <a:rtl val="0"/>
                  </a:rPr>
                  <a:t>VM</a:t>
                </a:r>
              </a:p>
            </p:txBody>
          </p:sp>
        </p:grpSp>
      </p:grpSp>
    </p:spTree>
    <p:extLst>
      <p:ext uri="{BB962C8B-B14F-4D97-AF65-F5344CB8AC3E}">
        <p14:creationId xmlns:p14="http://schemas.microsoft.com/office/powerpoint/2010/main" val="1617729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3228594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096871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constructingMobileMyths.png"/>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extBox 3"/>
          <p:cNvSpPr txBox="1"/>
          <p:nvPr/>
        </p:nvSpPr>
        <p:spPr>
          <a:xfrm>
            <a:off x="0" y="3529829"/>
            <a:ext cx="5615465" cy="1015663"/>
          </a:xfrm>
          <a:prstGeom prst="rect">
            <a:avLst/>
          </a:prstGeom>
          <a:solidFill>
            <a:schemeClr val="tx1">
              <a:alpha val="74000"/>
            </a:schemeClr>
          </a:solidFill>
        </p:spPr>
        <p:txBody>
          <a:bodyPr wrap="none" rtlCol="0">
            <a:spAutoFit/>
          </a:bodyPr>
          <a:lstStyle/>
          <a:p>
            <a:r>
              <a:rPr lang="en-US" sz="6000" dirty="0" smtClean="0">
                <a:solidFill>
                  <a:schemeClr val="bg1"/>
                </a:solidFill>
              </a:rPr>
              <a:t>Mobile Services</a:t>
            </a:r>
            <a:endParaRPr lang="en-US" sz="6000" dirty="0">
              <a:solidFill>
                <a:schemeClr val="bg1"/>
              </a:solidFill>
            </a:endParaRPr>
          </a:p>
        </p:txBody>
      </p:sp>
    </p:spTree>
    <p:extLst>
      <p:ext uri="{BB962C8B-B14F-4D97-AF65-F5344CB8AC3E}">
        <p14:creationId xmlns:p14="http://schemas.microsoft.com/office/powerpoint/2010/main" val="4251045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67</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5006506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3" y="241043"/>
            <a:ext cx="8410575" cy="460375"/>
          </a:xfrm>
        </p:spPr>
        <p:txBody>
          <a:bodyPr/>
          <a:lstStyle/>
          <a:p>
            <a:r>
              <a:rPr lang="en-US" sz="2800" dirty="0">
                <a:solidFill>
                  <a:srgbClr val="2C95DD"/>
                </a:solidFill>
              </a:rPr>
              <a:t>Pivotal</a:t>
            </a:r>
            <a:r>
              <a:rPr lang="en-US" dirty="0" smtClean="0"/>
              <a:t> </a:t>
            </a:r>
            <a:r>
              <a:rPr lang="en-US" sz="2800" dirty="0">
                <a:solidFill>
                  <a:srgbClr val="2C95DD"/>
                </a:solidFill>
              </a:rPr>
              <a:t>CF Mobile Services</a:t>
            </a:r>
          </a:p>
        </p:txBody>
      </p:sp>
      <p:pic>
        <p:nvPicPr>
          <p:cNvPr id="16" name="Content Placeholder 15" descr="tablet-phone.jpeg"/>
          <p:cNvPicPr>
            <a:picLocks noGrp="1" noChangeAspect="1"/>
          </p:cNvPicPr>
          <p:nvPr>
            <p:ph sz="quarter" idx="4294967295"/>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l="-77933" r="-77933"/>
          <a:stretch>
            <a:fillRect/>
          </a:stretch>
        </p:blipFill>
        <p:spPr>
          <a:xfrm>
            <a:off x="5562600" y="3486150"/>
            <a:ext cx="2376487" cy="955888"/>
          </a:xfrm>
          <a:prstGeom prst="rect">
            <a:avLst/>
          </a:prstGeom>
        </p:spPr>
      </p:pic>
      <p:sp>
        <p:nvSpPr>
          <p:cNvPr id="19" name="Rounded Rectangle 18"/>
          <p:cNvSpPr/>
          <p:nvPr/>
        </p:nvSpPr>
        <p:spPr>
          <a:xfrm>
            <a:off x="4724400" y="857250"/>
            <a:ext cx="4165600" cy="381000"/>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t" anchorCtr="0"/>
          <a:lstStyle/>
          <a:p>
            <a:pPr algn="ctr"/>
            <a:r>
              <a:rPr lang="en-US" sz="1600" dirty="0" smtClean="0">
                <a:solidFill>
                  <a:schemeClr val="accent5"/>
                </a:solidFill>
              </a:rPr>
              <a:t>Enterprise Backend Applications</a:t>
            </a:r>
            <a:endParaRPr lang="en-US" sz="1600" dirty="0">
              <a:solidFill>
                <a:schemeClr val="accent5"/>
              </a:solidFill>
            </a:endParaRPr>
          </a:p>
        </p:txBody>
      </p:sp>
      <p:sp>
        <p:nvSpPr>
          <p:cNvPr id="20" name="Up-Down Arrow 19"/>
          <p:cNvSpPr/>
          <p:nvPr/>
        </p:nvSpPr>
        <p:spPr>
          <a:xfrm>
            <a:off x="6553200" y="1314450"/>
            <a:ext cx="304800" cy="495300"/>
          </a:xfrm>
          <a:prstGeom prst="up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1" name="Up-Down Arrow 20"/>
          <p:cNvSpPr/>
          <p:nvPr/>
        </p:nvSpPr>
        <p:spPr>
          <a:xfrm>
            <a:off x="6553200" y="3028950"/>
            <a:ext cx="304800" cy="440790"/>
          </a:xfrm>
          <a:prstGeom prst="up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2" name="Content Placeholder 2"/>
          <p:cNvSpPr txBox="1">
            <a:spLocks/>
          </p:cNvSpPr>
          <p:nvPr/>
        </p:nvSpPr>
        <p:spPr bwMode="gray">
          <a:xfrm>
            <a:off x="289858" y="919253"/>
            <a:ext cx="4495800" cy="2819400"/>
          </a:xfrm>
          <a:prstGeom prst="rect">
            <a:avLst/>
          </a:prstGeom>
          <a:noFill/>
        </p:spPr>
        <p:txBody>
          <a:bodyPr lIns="0" tIns="0" rIns="0" bIns="0">
            <a:noAutofit/>
          </a:bodyPr>
          <a:lstStyle>
            <a:lvl1pPr marL="228600" indent="-228600" algn="l" defTabSz="914400" rtl="0" eaLnBrk="1" latinLnBrk="0" hangingPunct="1">
              <a:spcBef>
                <a:spcPts val="1200"/>
              </a:spcBef>
              <a:buClr>
                <a:srgbClr val="ADC339"/>
              </a:buClr>
              <a:buFont typeface="Wingdings" pitchFamily="2" charset="2"/>
              <a:buChar char=""/>
              <a:defRPr sz="2400" kern="1200">
                <a:solidFill>
                  <a:schemeClr val="bg2"/>
                </a:solidFill>
                <a:latin typeface="Arial"/>
                <a:ea typeface="+mn-ea"/>
                <a:cs typeface="Arial"/>
              </a:defRPr>
            </a:lvl1pPr>
            <a:lvl2pPr marL="742950" indent="-285750" algn="l" defTabSz="914400" rtl="0" eaLnBrk="1" latinLnBrk="0" hangingPunct="1">
              <a:spcBef>
                <a:spcPts val="300"/>
              </a:spcBef>
              <a:buClr>
                <a:srgbClr val="ADC339"/>
              </a:buClr>
              <a:buFont typeface="Verdana" pitchFamily="34" charset="0"/>
              <a:buChar char="–"/>
              <a:defRPr sz="2000" kern="1200">
                <a:solidFill>
                  <a:schemeClr val="bg2"/>
                </a:solidFill>
                <a:latin typeface="Arial"/>
                <a:ea typeface="+mn-ea"/>
                <a:cs typeface="Arial"/>
              </a:defRPr>
            </a:lvl2pPr>
            <a:lvl3pPr marL="1143000" indent="-228600" algn="l" defTabSz="914400" rtl="0" eaLnBrk="1" latinLnBrk="0" hangingPunct="1">
              <a:spcBef>
                <a:spcPts val="300"/>
              </a:spcBef>
              <a:buClr>
                <a:srgbClr val="ADC339"/>
              </a:buClr>
              <a:buFont typeface="Verdana" pitchFamily="34" charset="0"/>
              <a:buChar char="▪"/>
              <a:defRPr sz="1600" kern="1200">
                <a:solidFill>
                  <a:schemeClr val="bg2"/>
                </a:solidFill>
                <a:latin typeface="Arial"/>
                <a:ea typeface="+mn-ea"/>
                <a:cs typeface="Arial"/>
              </a:defRPr>
            </a:lvl3pPr>
            <a:lvl4pPr marL="1658938" indent="-287338" algn="l" defTabSz="914400" rtl="0" eaLnBrk="1" latinLnBrk="0" hangingPunct="1">
              <a:spcBef>
                <a:spcPts val="300"/>
              </a:spcBef>
              <a:buClr>
                <a:srgbClr val="ADC339"/>
              </a:buClr>
              <a:buFont typeface="Verdana" pitchFamily="34" charset="0"/>
              <a:buChar char="—"/>
              <a:defRPr sz="1200" kern="1200">
                <a:solidFill>
                  <a:schemeClr val="bg2"/>
                </a:solidFill>
                <a:latin typeface="Arial"/>
                <a:ea typeface="+mn-ea"/>
                <a:cs typeface="Arial"/>
              </a:defRPr>
            </a:lvl4pPr>
            <a:lvl5pPr marL="2057400" indent="-228600" algn="l" defTabSz="914400" rtl="0" eaLnBrk="1" latinLnBrk="0" hangingPunct="1">
              <a:spcBef>
                <a:spcPts val="300"/>
              </a:spcBef>
              <a:buClr>
                <a:srgbClr val="ADC339"/>
              </a:buClr>
              <a:buFont typeface="Verdana" pitchFamily="34" charset="0"/>
              <a:buChar char="»"/>
              <a:defRPr sz="1100" kern="1200">
                <a:solidFill>
                  <a:schemeClr val="bg2"/>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pPr>
            <a:r>
              <a:rPr lang="en-US" sz="2000" dirty="0" smtClean="0">
                <a:solidFill>
                  <a:srgbClr val="FFFFFF"/>
                </a:solidFill>
              </a:rPr>
              <a:t>Consumer-grade, mobile backend services built for the enterprise</a:t>
            </a:r>
          </a:p>
          <a:p>
            <a:pPr lvl="0">
              <a:spcBef>
                <a:spcPts val="0"/>
              </a:spcBef>
              <a:spcAft>
                <a:spcPts val="600"/>
              </a:spcAft>
            </a:pPr>
            <a:r>
              <a:rPr lang="en-US" sz="2000" dirty="0">
                <a:solidFill>
                  <a:srgbClr val="FFFFFF"/>
                </a:solidFill>
              </a:rPr>
              <a:t>Built on Pivotal CF for simplified </a:t>
            </a:r>
            <a:r>
              <a:rPr lang="en-US" sz="2000" dirty="0" smtClean="0">
                <a:solidFill>
                  <a:srgbClr val="FFFFFF"/>
                </a:solidFill>
              </a:rPr>
              <a:t>deployment </a:t>
            </a:r>
            <a:r>
              <a:rPr lang="en-US" sz="2000" dirty="0">
                <a:solidFill>
                  <a:srgbClr val="FFFFFF"/>
                </a:solidFill>
              </a:rPr>
              <a:t>and operation </a:t>
            </a:r>
            <a:r>
              <a:rPr lang="en-US" sz="2000" dirty="0" smtClean="0">
                <a:solidFill>
                  <a:srgbClr val="FFFFFF"/>
                </a:solidFill>
              </a:rPr>
              <a:t>in private cloud</a:t>
            </a:r>
            <a:endParaRPr lang="en-US" sz="2000" dirty="0">
              <a:solidFill>
                <a:srgbClr val="FFFFFF"/>
              </a:solidFill>
            </a:endParaRPr>
          </a:p>
          <a:p>
            <a:pPr lvl="0">
              <a:spcBef>
                <a:spcPts val="0"/>
              </a:spcBef>
              <a:spcAft>
                <a:spcPts val="600"/>
              </a:spcAft>
            </a:pPr>
            <a:r>
              <a:rPr lang="en-US" sz="2000" dirty="0">
                <a:solidFill>
                  <a:srgbClr val="FFFFFF"/>
                </a:solidFill>
              </a:rPr>
              <a:t>Enables businesses to apply the power of </a:t>
            </a:r>
            <a:r>
              <a:rPr lang="en-US" sz="2000" dirty="0" err="1">
                <a:solidFill>
                  <a:srgbClr val="FFFFFF"/>
                </a:solidFill>
              </a:rPr>
              <a:t>Pivotal’s</a:t>
            </a:r>
            <a:r>
              <a:rPr lang="en-US" sz="2000" dirty="0">
                <a:solidFill>
                  <a:srgbClr val="FFFFFF"/>
                </a:solidFill>
              </a:rPr>
              <a:t> Big Data Suite to mobile solutions </a:t>
            </a:r>
          </a:p>
          <a:p>
            <a:pPr>
              <a:spcBef>
                <a:spcPts val="0"/>
              </a:spcBef>
              <a:spcAft>
                <a:spcPts val="600"/>
              </a:spcAft>
            </a:pPr>
            <a:endParaRPr lang="en-US" sz="2000" dirty="0" smtClean="0">
              <a:solidFill>
                <a:srgbClr val="FFFFFF"/>
              </a:solidFill>
            </a:endParaRPr>
          </a:p>
        </p:txBody>
      </p:sp>
      <p:sp>
        <p:nvSpPr>
          <p:cNvPr id="13" name="Rounded Rectangle 12"/>
          <p:cNvSpPr/>
          <p:nvPr/>
        </p:nvSpPr>
        <p:spPr>
          <a:xfrm>
            <a:off x="4724400" y="1885950"/>
            <a:ext cx="4165600" cy="762000"/>
          </a:xfrm>
          <a:prstGeom prst="roundRect">
            <a:avLst>
              <a:gd name="adj" fmla="val 9429"/>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nchorCtr="0"/>
          <a:lstStyle/>
          <a:p>
            <a:pPr algn="ctr"/>
            <a:r>
              <a:rPr lang="en-US" sz="1200" dirty="0" smtClean="0">
                <a:solidFill>
                  <a:schemeClr val="accent5"/>
                </a:solidFill>
              </a:rPr>
              <a:t>Pivotal CF Mobile Services</a:t>
            </a:r>
            <a:endParaRPr lang="en-US" sz="1200" dirty="0">
              <a:solidFill>
                <a:schemeClr val="accent5"/>
              </a:solidFill>
            </a:endParaRPr>
          </a:p>
        </p:txBody>
      </p:sp>
      <p:sp>
        <p:nvSpPr>
          <p:cNvPr id="14" name="Rounded Rectangle 13"/>
          <p:cNvSpPr/>
          <p:nvPr/>
        </p:nvSpPr>
        <p:spPr>
          <a:xfrm>
            <a:off x="4876800" y="2190750"/>
            <a:ext cx="914400" cy="405826"/>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Push</a:t>
            </a:r>
          </a:p>
          <a:p>
            <a:pPr algn="ctr"/>
            <a:r>
              <a:rPr lang="en-US" sz="1000" dirty="0" smtClean="0"/>
              <a:t>Notifications</a:t>
            </a:r>
            <a:endParaRPr lang="en-US" sz="1000" dirty="0"/>
          </a:p>
        </p:txBody>
      </p:sp>
      <p:sp>
        <p:nvSpPr>
          <p:cNvPr id="15" name="Rounded Rectangle 14"/>
          <p:cNvSpPr/>
          <p:nvPr/>
        </p:nvSpPr>
        <p:spPr>
          <a:xfrm>
            <a:off x="5867400" y="2190750"/>
            <a:ext cx="914400" cy="381000"/>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API</a:t>
            </a:r>
          </a:p>
          <a:p>
            <a:pPr algn="ctr"/>
            <a:r>
              <a:rPr lang="en-US" sz="1000" dirty="0" smtClean="0"/>
              <a:t>Gateway</a:t>
            </a:r>
            <a:endParaRPr lang="en-US" sz="1000" dirty="0"/>
          </a:p>
        </p:txBody>
      </p:sp>
      <p:sp>
        <p:nvSpPr>
          <p:cNvPr id="26" name="Rounded Rectangle 25"/>
          <p:cNvSpPr/>
          <p:nvPr/>
        </p:nvSpPr>
        <p:spPr>
          <a:xfrm>
            <a:off x="6858000" y="2190750"/>
            <a:ext cx="914400" cy="381000"/>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Data</a:t>
            </a:r>
          </a:p>
          <a:p>
            <a:pPr algn="ctr"/>
            <a:r>
              <a:rPr lang="en-US" sz="1000" dirty="0" smtClean="0"/>
              <a:t>Sync</a:t>
            </a:r>
            <a:endParaRPr lang="en-US" sz="1000" dirty="0"/>
          </a:p>
        </p:txBody>
      </p:sp>
      <p:sp>
        <p:nvSpPr>
          <p:cNvPr id="12" name="Rounded Rectangle 11"/>
          <p:cNvSpPr/>
          <p:nvPr/>
        </p:nvSpPr>
        <p:spPr>
          <a:xfrm>
            <a:off x="4724400" y="2724150"/>
            <a:ext cx="4142442" cy="253426"/>
          </a:xfrm>
          <a:prstGeom prst="roundRect">
            <a:avLst>
              <a:gd name="adj" fmla="val 9429"/>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nchorCtr="0"/>
          <a:lstStyle/>
          <a:p>
            <a:pPr algn="ctr"/>
            <a:r>
              <a:rPr lang="en-US" sz="1200" dirty="0" smtClean="0">
                <a:solidFill>
                  <a:schemeClr val="accent5"/>
                </a:solidFill>
              </a:rPr>
              <a:t>Pivotal CF</a:t>
            </a:r>
            <a:endParaRPr lang="en-US" sz="1200" dirty="0">
              <a:solidFill>
                <a:schemeClr val="accent5"/>
              </a:solidFill>
            </a:endParaRPr>
          </a:p>
        </p:txBody>
      </p:sp>
      <p:sp>
        <p:nvSpPr>
          <p:cNvPr id="17" name="Rounded Rectangle 16"/>
          <p:cNvSpPr/>
          <p:nvPr/>
        </p:nvSpPr>
        <p:spPr>
          <a:xfrm>
            <a:off x="7848600" y="2190750"/>
            <a:ext cx="914400" cy="381000"/>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App</a:t>
            </a:r>
          </a:p>
          <a:p>
            <a:pPr algn="ctr"/>
            <a:r>
              <a:rPr lang="en-US" sz="1000" dirty="0" smtClean="0"/>
              <a:t>Distribution</a:t>
            </a:r>
            <a:endParaRPr lang="en-US" sz="1000" dirty="0"/>
          </a:p>
        </p:txBody>
      </p:sp>
    </p:spTree>
    <p:extLst>
      <p:ext uri="{BB962C8B-B14F-4D97-AF65-F5344CB8AC3E}">
        <p14:creationId xmlns:p14="http://schemas.microsoft.com/office/powerpoint/2010/main" val="2715028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315114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Data</a:t>
            </a:r>
            <a:r>
              <a:rPr lang="en-US" dirty="0" smtClean="0"/>
              <a:t> </a:t>
            </a:r>
            <a:r>
              <a:rPr lang="en-US" sz="2800" dirty="0">
                <a:solidFill>
                  <a:srgbClr val="2C95DD"/>
                </a:solidFill>
              </a:rPr>
              <a:t>Sync</a:t>
            </a:r>
          </a:p>
        </p:txBody>
      </p:sp>
      <p:sp>
        <p:nvSpPr>
          <p:cNvPr id="3" name="Content Placeholder 2"/>
          <p:cNvSpPr>
            <a:spLocks noGrp="1"/>
          </p:cNvSpPr>
          <p:nvPr>
            <p:ph sz="quarter" idx="4294967295"/>
          </p:nvPr>
        </p:nvSpPr>
        <p:spPr>
          <a:xfrm>
            <a:off x="366716" y="898980"/>
            <a:ext cx="6457960"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a:solidFill>
                  <a:srgbClr val="FFFFFF"/>
                </a:solidFill>
              </a:rPr>
              <a:t>Apps</a:t>
            </a:r>
            <a:r>
              <a:rPr lang="en-US" sz="1800" dirty="0" smtClean="0">
                <a:solidFill>
                  <a:srgbClr val="FFFFFF"/>
                </a:solidFill>
              </a:rPr>
              <a:t> </a:t>
            </a:r>
            <a:r>
              <a:rPr lang="en-US" sz="1800" dirty="0">
                <a:solidFill>
                  <a:srgbClr val="FFFFFF"/>
                </a:solidFill>
              </a:rPr>
              <a:t>need to store mobile-specific data, but the existing backend cannot accommodate </a:t>
            </a:r>
          </a:p>
          <a:p>
            <a:pPr marL="285750" lvl="1" indent="-285750">
              <a:buFont typeface="Arial"/>
              <a:buChar char="•"/>
            </a:pPr>
            <a:r>
              <a:rPr lang="en-US" sz="1800" dirty="0" smtClean="0">
                <a:solidFill>
                  <a:srgbClr val="FFFFFF"/>
                </a:solidFill>
              </a:rPr>
              <a:t>Data sync / store is difficult for an app developer to set up</a:t>
            </a:r>
          </a:p>
          <a:p>
            <a:pPr marL="285750" lvl="1" indent="-285750">
              <a:buFont typeface="Arial"/>
              <a:buChar char="•"/>
            </a:pPr>
            <a:r>
              <a:rPr lang="en-US" sz="1800" dirty="0" smtClean="0">
                <a:solidFill>
                  <a:srgbClr val="FFFFFF"/>
                </a:solidFill>
              </a:rPr>
              <a:t>Existing services provide public cloud “black box” storage</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Mobile-optimized API for access to multiple types of storage </a:t>
            </a:r>
          </a:p>
          <a:p>
            <a:pPr marL="285750" lvl="1" indent="-285750">
              <a:buFont typeface="Arial"/>
              <a:buChar char="•"/>
            </a:pPr>
            <a:r>
              <a:rPr lang="en-US" sz="1800" dirty="0">
                <a:solidFill>
                  <a:srgbClr val="FFFFFF"/>
                </a:solidFill>
              </a:rPr>
              <a:t>Simple for developers, yet enterprise-grade and highly scalable</a:t>
            </a:r>
          </a:p>
          <a:p>
            <a:endParaRPr lang="en-US" sz="2200" dirty="0" smtClean="0">
              <a:solidFill>
                <a:srgbClr val="FFFFFF"/>
              </a:solidFill>
            </a:endParaRPr>
          </a:p>
        </p:txBody>
      </p:sp>
      <p:pic>
        <p:nvPicPr>
          <p:cNvPr id="5" name="Picture 4" descr="setting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50"/>
            <a:ext cx="1600200" cy="3378199"/>
          </a:xfrm>
          <a:prstGeom prst="rect">
            <a:avLst/>
          </a:prstGeom>
        </p:spPr>
      </p:pic>
    </p:spTree>
    <p:extLst>
      <p:ext uri="{BB962C8B-B14F-4D97-AF65-F5344CB8AC3E}">
        <p14:creationId xmlns:p14="http://schemas.microsoft.com/office/powerpoint/2010/main" val="1297342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API Gateway</a:t>
            </a:r>
          </a:p>
        </p:txBody>
      </p:sp>
      <p:sp>
        <p:nvSpPr>
          <p:cNvPr id="3" name="Content Placeholder 2"/>
          <p:cNvSpPr>
            <a:spLocks noGrp="1"/>
          </p:cNvSpPr>
          <p:nvPr>
            <p:ph sz="quarter" idx="4294967295"/>
          </p:nvPr>
        </p:nvSpPr>
        <p:spPr>
          <a:xfrm>
            <a:off x="381000" y="884464"/>
            <a:ext cx="6589089" cy="2362200"/>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Legacy APIs are not optimized for mobile</a:t>
            </a:r>
          </a:p>
          <a:p>
            <a:pPr marL="285750" lvl="1" indent="-285750">
              <a:buFont typeface="Arial"/>
              <a:buChar char="•"/>
            </a:pPr>
            <a:r>
              <a:rPr lang="en-US" sz="1800" dirty="0" smtClean="0">
                <a:solidFill>
                  <a:srgbClr val="FFFFFF"/>
                </a:solidFill>
              </a:rPr>
              <a:t>Too much unnecessary content delivered to devices</a:t>
            </a:r>
          </a:p>
          <a:p>
            <a:pPr marL="285750" lvl="1" indent="-285750">
              <a:buFont typeface="Arial"/>
              <a:buChar char="•"/>
            </a:pPr>
            <a:r>
              <a:rPr lang="en-US" sz="1800" dirty="0">
                <a:solidFill>
                  <a:srgbClr val="FFFFFF"/>
                </a:solidFill>
              </a:rPr>
              <a:t>Mobile very sensitive to latency (often weak or no signal)</a:t>
            </a:r>
          </a:p>
          <a:p>
            <a:pPr marL="285750" lvl="1" indent="-285750">
              <a:buFont typeface="Arial"/>
              <a:buChar char="•"/>
            </a:pPr>
            <a:r>
              <a:rPr lang="en-US" sz="1800" dirty="0" smtClean="0">
                <a:solidFill>
                  <a:srgbClr val="FFFFFF"/>
                </a:solidFill>
              </a:rPr>
              <a:t>Mobile apps often require several API calls to display a single page of content</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Allows mobile developers to easily transform APIs</a:t>
            </a:r>
          </a:p>
          <a:p>
            <a:pPr marL="285750" lvl="2" indent="-285750">
              <a:buFont typeface="Arial"/>
              <a:buChar char="•"/>
            </a:pPr>
            <a:r>
              <a:rPr lang="en-US" sz="1800" dirty="0">
                <a:solidFill>
                  <a:srgbClr val="FFFFFF"/>
                </a:solidFill>
              </a:rPr>
              <a:t>Deliver mobile-optimized, device specific content </a:t>
            </a:r>
          </a:p>
          <a:p>
            <a:pPr marL="285750" lvl="1" indent="-285750">
              <a:buFont typeface="Arial"/>
              <a:buChar char="•"/>
            </a:pPr>
            <a:r>
              <a:rPr lang="en-US" sz="1800" dirty="0">
                <a:solidFill>
                  <a:srgbClr val="FFFFFF"/>
                </a:solidFill>
                <a:sym typeface="Wingdings"/>
              </a:rPr>
              <a:t>Results in improved performance and user experience</a:t>
            </a:r>
            <a:endParaRPr lang="en-US" sz="1800" dirty="0">
              <a:solidFill>
                <a:srgbClr val="FFFFFF"/>
              </a:solidFill>
            </a:endParaRPr>
          </a:p>
          <a:p>
            <a:endParaRPr lang="en-US" sz="2200" dirty="0" smtClean="0">
              <a:solidFill>
                <a:srgbClr val="FFFFFF"/>
              </a:solidFill>
            </a:endParaRPr>
          </a:p>
        </p:txBody>
      </p:sp>
    </p:spTree>
    <p:extLst>
      <p:ext uri="{BB962C8B-B14F-4D97-AF65-F5344CB8AC3E}">
        <p14:creationId xmlns:p14="http://schemas.microsoft.com/office/powerpoint/2010/main" val="2592665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2967091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78760</TotalTime>
  <Words>4430</Words>
  <Application>Microsoft Macintosh PowerPoint</Application>
  <PresentationFormat>On-screen Show (16:9)</PresentationFormat>
  <Paragraphs>1010</Paragraphs>
  <Slides>73</Slides>
  <Notes>35</Notes>
  <HiddenSlides>0</HiddenSlides>
  <MMClips>0</MMClips>
  <ScaleCrop>false</ScaleCrop>
  <HeadingPairs>
    <vt:vector size="4" baseType="variant">
      <vt:variant>
        <vt:lpstr>Theme</vt:lpstr>
      </vt:variant>
      <vt:variant>
        <vt:i4>2</vt:i4>
      </vt:variant>
      <vt:variant>
        <vt:lpstr>Slide Titles</vt:lpstr>
      </vt:variant>
      <vt:variant>
        <vt:i4>73</vt:i4>
      </vt:variant>
    </vt:vector>
  </HeadingPairs>
  <TitlesOfParts>
    <vt:vector size="75"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Cloud Native Application Platform - Services</vt:lpstr>
      <vt:lpstr>What is a Service</vt:lpstr>
      <vt:lpstr>Two Types of Services</vt:lpstr>
      <vt:lpstr>Pivotal Cloud Foundry Services</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PowerPoint Presentation</vt:lpstr>
      <vt:lpstr>Diversity of clients, more load</vt:lpstr>
      <vt:lpstr>Pivotal CF Mobile Services</vt:lpstr>
      <vt:lpstr>Push Notifications</vt:lpstr>
      <vt:lpstr>Data Sync</vt:lpstr>
      <vt:lpstr>API Gateway</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368</cp:revision>
  <dcterms:modified xsi:type="dcterms:W3CDTF">2016-03-17T15:47:43Z</dcterms:modified>
</cp:coreProperties>
</file>